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3" r:id="rId7"/>
    <p:sldId id="280" r:id="rId8"/>
    <p:sldId id="281" r:id="rId9"/>
    <p:sldId id="264" r:id="rId10"/>
    <p:sldId id="265" r:id="rId11"/>
    <p:sldId id="266" r:id="rId12"/>
    <p:sldId id="282" r:id="rId13"/>
    <p:sldId id="267" r:id="rId14"/>
    <p:sldId id="283" r:id="rId15"/>
    <p:sldId id="268" r:id="rId16"/>
    <p:sldId id="284" r:id="rId17"/>
    <p:sldId id="269" r:id="rId18"/>
    <p:sldId id="271" r:id="rId19"/>
    <p:sldId id="272" r:id="rId20"/>
    <p:sldId id="274" r:id="rId21"/>
    <p:sldId id="275" r:id="rId22"/>
    <p:sldId id="276" r:id="rId23"/>
    <p:sldId id="285" r:id="rId24"/>
    <p:sldId id="286" r:id="rId25"/>
    <p:sldId id="287" r:id="rId26"/>
    <p:sldId id="288" r:id="rId27"/>
    <p:sldId id="277" r:id="rId28"/>
    <p:sldId id="279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CD6B5D-8438-4673-9A81-599840EFD767}">
  <a:tblStyle styleId="{93CD6B5D-8438-4673-9A81-599840EFD7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7A00B5-09C1-4AD9-B8AC-06F95551D65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46a835b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46a835b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ded8850a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ded8850a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eda7a4f0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eda7a4f0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ded8850a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ded8850a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eda7a4f09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eda7a4f09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eda7a4f09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eda7a4f09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eda7a4f09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eda7a4f09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eda7a4f09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eda7a4f09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e58e196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e58e196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ded8850a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ded8850a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ded885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ded885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43eac51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43eac51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43eac51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43eac51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43eac510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43eac510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5993" y="77574"/>
            <a:ext cx="8179932" cy="2885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Healthy Home Prediction &amp; Spatial Data Analysis and Visualization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92325" y="3719675"/>
            <a:ext cx="46536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Lin Ma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Denver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 10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108850" y="79575"/>
            <a:ext cx="349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chemeClr val="accent4"/>
                </a:highlight>
              </a:rPr>
              <a:t>Plot the overall heatmap of NO2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B6E500-B95F-CD77-B8D9-527DE183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4572000" cy="442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4;p22">
            <a:extLst>
              <a:ext uri="{FF2B5EF4-FFF2-40B4-BE49-F238E27FC236}">
                <a16:creationId xmlns:a16="http://schemas.microsoft.com/office/drawing/2014/main" id="{7ECABA9B-A843-46DF-19DA-97DB12C7F7A3}"/>
              </a:ext>
            </a:extLst>
          </p:cNvPr>
          <p:cNvSpPr txBox="1"/>
          <p:nvPr/>
        </p:nvSpPr>
        <p:spPr>
          <a:xfrm>
            <a:off x="5543552" y="79575"/>
            <a:ext cx="349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chemeClr val="accent4"/>
                </a:highlight>
              </a:rPr>
              <a:t>Plot the overall heatmap of PM 2.5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C0D428-6CB3-B8F9-9B31-8C770D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7" y="590549"/>
            <a:ext cx="4464815" cy="44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-109539" y="-42221"/>
            <a:ext cx="1962150" cy="5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0550">
              <a:lnSpc>
                <a:spcPct val="115000"/>
              </a:lnSpc>
              <a:spcBef>
                <a:spcPts val="700"/>
              </a:spcBef>
              <a:buClr>
                <a:schemeClr val="dk2"/>
              </a:buClr>
              <a:buSzPts val="1500"/>
            </a:pPr>
            <a:r>
              <a:rPr lang="en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Road Types</a:t>
            </a:r>
            <a:endParaRPr sz="1600" b="1" dirty="0">
              <a:solidFill>
                <a:schemeClr val="accent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D15A79-1D19-2F39-D5A1-F2C23080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5" y="437108"/>
            <a:ext cx="8924925" cy="202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135BCA3-D2AF-BC10-1B5E-523C4CCA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6" y="2993153"/>
            <a:ext cx="8924925" cy="20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3;p23">
            <a:extLst>
              <a:ext uri="{FF2B5EF4-FFF2-40B4-BE49-F238E27FC236}">
                <a16:creationId xmlns:a16="http://schemas.microsoft.com/office/drawing/2014/main" id="{21667968-070D-924E-C2A2-FBCBBD0B01DA}"/>
              </a:ext>
            </a:extLst>
          </p:cNvPr>
          <p:cNvSpPr txBox="1"/>
          <p:nvPr/>
        </p:nvSpPr>
        <p:spPr>
          <a:xfrm>
            <a:off x="-1" y="2463810"/>
            <a:ext cx="4867275" cy="5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0550">
              <a:lnSpc>
                <a:spcPct val="115000"/>
              </a:lnSpc>
              <a:spcBef>
                <a:spcPts val="700"/>
              </a:spcBef>
              <a:buClr>
                <a:schemeClr val="dk2"/>
              </a:buClr>
              <a:buSzPts val="1500"/>
            </a:pPr>
            <a:r>
              <a:rPr lang="en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Road Types &amp; </a:t>
            </a:r>
            <a:r>
              <a:rPr lang="en-US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Respiration Health Level</a:t>
            </a:r>
            <a:endParaRPr sz="1600" b="1" dirty="0">
              <a:solidFill>
                <a:schemeClr val="accent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430C345-C712-D35D-4D74-1E74841D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391914"/>
            <a:ext cx="9048750" cy="20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58C01-252B-10E3-9A3C-71FA979D6859}"/>
              </a:ext>
            </a:extLst>
          </p:cNvPr>
          <p:cNvSpPr txBox="1"/>
          <p:nvPr/>
        </p:nvSpPr>
        <p:spPr>
          <a:xfrm>
            <a:off x="47625" y="84137"/>
            <a:ext cx="227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Road Types &amp; NO2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A1524CC-7CCF-C8FB-519B-47278542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982549"/>
            <a:ext cx="9048753" cy="20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35ECE-17A8-D13A-964F-8F9194FBB038}"/>
              </a:ext>
            </a:extLst>
          </p:cNvPr>
          <p:cNvSpPr txBox="1"/>
          <p:nvPr/>
        </p:nvSpPr>
        <p:spPr>
          <a:xfrm>
            <a:off x="47625" y="2674772"/>
            <a:ext cx="227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Road Types &amp; PM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6D000DC-21CD-DB14-FD54-FBB1E846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8848"/>
            <a:ext cx="8980225" cy="20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4FE5D-F7F5-9B18-4A5C-833835B2AD3C}"/>
              </a:ext>
            </a:extLst>
          </p:cNvPr>
          <p:cNvSpPr txBox="1"/>
          <p:nvPr/>
        </p:nvSpPr>
        <p:spPr>
          <a:xfrm>
            <a:off x="163775" y="8413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NO2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26C02C-1123-438E-10E8-2DC01F00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98278"/>
            <a:ext cx="8953500" cy="20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F088FD-3DDA-5268-6047-B99AF909F612}"/>
              </a:ext>
            </a:extLst>
          </p:cNvPr>
          <p:cNvSpPr txBox="1"/>
          <p:nvPr/>
        </p:nvSpPr>
        <p:spPr>
          <a:xfrm>
            <a:off x="95250" y="269050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PM 2.5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CA57C-EE26-C124-1D46-44F45AA1C893}"/>
              </a:ext>
            </a:extLst>
          </p:cNvPr>
          <p:cNvSpPr txBox="1"/>
          <p:nvPr/>
        </p:nvSpPr>
        <p:spPr>
          <a:xfrm>
            <a:off x="95250" y="138311"/>
            <a:ext cx="506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NO2 &amp; </a:t>
            </a:r>
            <a:r>
              <a:rPr lang="en-US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Respiration Health Level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F8C2B05-035C-1283-9142-0524F728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46088"/>
            <a:ext cx="8953500" cy="20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5F3E987-BA79-65F4-B206-69003F1D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50236"/>
            <a:ext cx="8953500" cy="20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8A308-C76C-5C80-2705-3B8ACB5E4EC1}"/>
              </a:ext>
            </a:extLst>
          </p:cNvPr>
          <p:cNvSpPr txBox="1"/>
          <p:nvPr/>
        </p:nvSpPr>
        <p:spPr>
          <a:xfrm>
            <a:off x="95250" y="2654928"/>
            <a:ext cx="506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PM 2.5 &amp; </a:t>
            </a:r>
            <a:r>
              <a:rPr lang="en-US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Respiration Health Level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0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6E4CA18-40A9-865F-346B-366EAE135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834604"/>
            <a:ext cx="8334375" cy="41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5F1DC-AEF2-FE99-D844-01130C1F0E50}"/>
              </a:ext>
            </a:extLst>
          </p:cNvPr>
          <p:cNvSpPr txBox="1"/>
          <p:nvPr/>
        </p:nvSpPr>
        <p:spPr>
          <a:xfrm>
            <a:off x="509588" y="390525"/>
            <a:ext cx="34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Distribution of NO2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A0C11A6-538D-39E7-87D3-F73575919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24938"/>
            <a:ext cx="8039099" cy="40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7ABC4-3700-7A42-3978-7CAA1ECBDC92}"/>
              </a:ext>
            </a:extLst>
          </p:cNvPr>
          <p:cNvSpPr txBox="1"/>
          <p:nvPr/>
        </p:nvSpPr>
        <p:spPr>
          <a:xfrm>
            <a:off x="509588" y="390525"/>
            <a:ext cx="34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Distribution of PM 2.5 </a:t>
            </a:r>
          </a:p>
        </p:txBody>
      </p:sp>
    </p:spTree>
    <p:extLst>
      <p:ext uri="{BB962C8B-B14F-4D97-AF65-F5344CB8AC3E}">
        <p14:creationId xmlns:p14="http://schemas.microsoft.com/office/powerpoint/2010/main" val="331526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183125" y="1982484"/>
            <a:ext cx="3100200" cy="6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 Engineering </a:t>
            </a:r>
            <a:endParaRPr b="1" dirty="0"/>
          </a:p>
        </p:txBody>
      </p:sp>
      <p:sp>
        <p:nvSpPr>
          <p:cNvPr id="175" name="Google Shape;175;p26"/>
          <p:cNvSpPr txBox="1"/>
          <p:nvPr/>
        </p:nvSpPr>
        <p:spPr>
          <a:xfrm>
            <a:off x="3774027" y="2189425"/>
            <a:ext cx="21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One hot encoding</a:t>
            </a:r>
          </a:p>
          <a:p>
            <a:pPr marL="457200" indent="-304800">
              <a:lnSpc>
                <a:spcPct val="200000"/>
              </a:lnSpc>
              <a:buClr>
                <a:schemeClr val="lt2"/>
              </a:buClr>
              <a:buSzPts val="1200"/>
              <a:buFont typeface="Roboto"/>
              <a:buChar char="○"/>
            </a:pPr>
            <a:r>
              <a:rPr lang="en-US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Ordinal encoding</a:t>
            </a:r>
          </a:p>
        </p:txBody>
      </p:sp>
      <p:sp>
        <p:nvSpPr>
          <p:cNvPr id="184" name="Google Shape;184;p26"/>
          <p:cNvSpPr txBox="1"/>
          <p:nvPr/>
        </p:nvSpPr>
        <p:spPr>
          <a:xfrm>
            <a:off x="6574200" y="2281774"/>
            <a:ext cx="211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Standardization</a:t>
            </a:r>
            <a:endParaRPr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2236C-487C-384B-AAB7-0054B461690F}"/>
              </a:ext>
            </a:extLst>
          </p:cNvPr>
          <p:cNvSpPr txBox="1"/>
          <p:nvPr/>
        </p:nvSpPr>
        <p:spPr>
          <a:xfrm>
            <a:off x="3844489" y="1881647"/>
            <a:ext cx="1971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Categorical Features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6D2A4-F95A-309E-69F0-9E3669B4D712}"/>
              </a:ext>
            </a:extLst>
          </p:cNvPr>
          <p:cNvSpPr txBox="1"/>
          <p:nvPr/>
        </p:nvSpPr>
        <p:spPr>
          <a:xfrm>
            <a:off x="6648450" y="1881648"/>
            <a:ext cx="203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Numerical Features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CFA3D9-B553-ACFF-E36C-71E19E48D932}"/>
              </a:ext>
            </a:extLst>
          </p:cNvPr>
          <p:cNvCxnSpPr/>
          <p:nvPr/>
        </p:nvCxnSpPr>
        <p:spPr>
          <a:xfrm>
            <a:off x="6153150" y="1638300"/>
            <a:ext cx="0" cy="17335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27825" y="162775"/>
            <a:ext cx="3004500" cy="17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/>
              <a:t>Model Training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 dirty="0"/>
              <a:t> </a:t>
            </a:r>
            <a:endParaRPr sz="2300" dirty="0"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0" y="1800725"/>
            <a:ext cx="3280663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Ensemble learning - Bagging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Ensemble learning - Boosting</a:t>
            </a:r>
            <a:endParaRPr sz="1600" dirty="0"/>
          </a:p>
        </p:txBody>
      </p:sp>
      <p:sp>
        <p:nvSpPr>
          <p:cNvPr id="204" name="Google Shape;204;p28"/>
          <p:cNvSpPr/>
          <p:nvPr/>
        </p:nvSpPr>
        <p:spPr>
          <a:xfrm>
            <a:off x="5639500" y="132125"/>
            <a:ext cx="1775700" cy="408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N = 18217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992350" y="904175"/>
            <a:ext cx="2071800" cy="408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Training set: N=13662 (75%)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6982275" y="904175"/>
            <a:ext cx="2071800" cy="362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Testing set: N=4555(25%)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3350738" y="1991925"/>
            <a:ext cx="1617662" cy="12704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M1. Random Forest Regression</a:t>
            </a:r>
            <a:endParaRPr sz="1200" dirty="0"/>
          </a:p>
        </p:txBody>
      </p:sp>
      <p:sp>
        <p:nvSpPr>
          <p:cNvPr id="209" name="Google Shape;209;p28"/>
          <p:cNvSpPr/>
          <p:nvPr/>
        </p:nvSpPr>
        <p:spPr>
          <a:xfrm>
            <a:off x="5260813" y="1996781"/>
            <a:ext cx="1612813" cy="126559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M2. Gradient Boosting Regression</a:t>
            </a:r>
            <a:endParaRPr sz="1200" dirty="0"/>
          </a:p>
        </p:txBody>
      </p:sp>
      <p:cxnSp>
        <p:nvCxnSpPr>
          <p:cNvPr id="212" name="Google Shape;212;p28"/>
          <p:cNvCxnSpPr>
            <a:stCxn id="204" idx="2"/>
            <a:endCxn id="205" idx="0"/>
          </p:cNvCxnSpPr>
          <p:nvPr/>
        </p:nvCxnSpPr>
        <p:spPr>
          <a:xfrm flipH="1">
            <a:off x="5028250" y="540425"/>
            <a:ext cx="1499100" cy="363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8"/>
          <p:cNvCxnSpPr>
            <a:cxnSpLocks/>
            <a:stCxn id="204" idx="2"/>
            <a:endCxn id="206" idx="0"/>
          </p:cNvCxnSpPr>
          <p:nvPr/>
        </p:nvCxnSpPr>
        <p:spPr>
          <a:xfrm>
            <a:off x="6527350" y="540425"/>
            <a:ext cx="1490825" cy="3637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8"/>
          <p:cNvCxnSpPr>
            <a:cxnSpLocks/>
          </p:cNvCxnSpPr>
          <p:nvPr/>
        </p:nvCxnSpPr>
        <p:spPr>
          <a:xfrm rot="-5400000" flipH="1">
            <a:off x="5111882" y="783787"/>
            <a:ext cx="600" cy="2435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8" name="Google Shape;218;p28"/>
          <p:cNvCxnSpPr>
            <a:cxnSpLocks/>
          </p:cNvCxnSpPr>
          <p:nvPr/>
        </p:nvCxnSpPr>
        <p:spPr>
          <a:xfrm rot="10800000" flipH="1">
            <a:off x="5105588" y="1312475"/>
            <a:ext cx="6300" cy="46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9" name="Google Shape;219;p28"/>
          <p:cNvSpPr/>
          <p:nvPr/>
        </p:nvSpPr>
        <p:spPr>
          <a:xfrm>
            <a:off x="3350738" y="3942425"/>
            <a:ext cx="1616462" cy="57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Identified RF Model</a:t>
            </a:r>
            <a:endParaRPr sz="1100" dirty="0"/>
          </a:p>
        </p:txBody>
      </p:sp>
      <p:sp>
        <p:nvSpPr>
          <p:cNvPr id="221" name="Google Shape;221;p28"/>
          <p:cNvSpPr/>
          <p:nvPr/>
        </p:nvSpPr>
        <p:spPr>
          <a:xfrm>
            <a:off x="5279694" y="3942425"/>
            <a:ext cx="1580719" cy="57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Identified GB Model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28"/>
          <p:cNvCxnSpPr>
            <a:cxnSpLocks/>
            <a:stCxn id="207" idx="2"/>
            <a:endCxn id="219" idx="0"/>
          </p:cNvCxnSpPr>
          <p:nvPr/>
        </p:nvCxnSpPr>
        <p:spPr>
          <a:xfrm flipH="1">
            <a:off x="4158969" y="3262375"/>
            <a:ext cx="600" cy="680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8"/>
          <p:cNvCxnSpPr>
            <a:cxnSpLocks/>
            <a:stCxn id="209" idx="2"/>
          </p:cNvCxnSpPr>
          <p:nvPr/>
        </p:nvCxnSpPr>
        <p:spPr>
          <a:xfrm>
            <a:off x="6067220" y="3262375"/>
            <a:ext cx="9184" cy="6800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8"/>
          <p:cNvCxnSpPr>
            <a:cxnSpLocks/>
            <a:stCxn id="219" idx="2"/>
            <a:endCxn id="221" idx="2"/>
          </p:cNvCxnSpPr>
          <p:nvPr/>
        </p:nvCxnSpPr>
        <p:spPr>
          <a:xfrm rot="16200000" flipH="1">
            <a:off x="5114511" y="3558382"/>
            <a:ext cx="12700" cy="1911085"/>
          </a:xfrm>
          <a:prstGeom prst="bentConnector3">
            <a:avLst>
              <a:gd name="adj1" fmla="val 180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8"/>
          <p:cNvCxnSpPr>
            <a:cxnSpLocks/>
          </p:cNvCxnSpPr>
          <p:nvPr/>
        </p:nvCxnSpPr>
        <p:spPr>
          <a:xfrm rot="5400000">
            <a:off x="4696322" y="1677578"/>
            <a:ext cx="3489800" cy="2658094"/>
          </a:xfrm>
          <a:prstGeom prst="bentConnector3">
            <a:avLst>
              <a:gd name="adj1" fmla="val 1075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8" name="Google Shape;228;p28"/>
          <p:cNvCxnSpPr/>
          <p:nvPr/>
        </p:nvCxnSpPr>
        <p:spPr>
          <a:xfrm>
            <a:off x="4158969" y="4507574"/>
            <a:ext cx="0" cy="21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8"/>
          <p:cNvCxnSpPr/>
          <p:nvPr/>
        </p:nvCxnSpPr>
        <p:spPr>
          <a:xfrm>
            <a:off x="6076404" y="4513925"/>
            <a:ext cx="0" cy="21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8"/>
          <p:cNvSpPr/>
          <p:nvPr/>
        </p:nvSpPr>
        <p:spPr>
          <a:xfrm>
            <a:off x="7937788" y="2523700"/>
            <a:ext cx="1172012" cy="1418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 the Best Model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>
            <a:off x="8506694" y="1260125"/>
            <a:ext cx="17100" cy="128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204025" y="137050"/>
            <a:ext cx="3444300" cy="38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Model 1. Random Forest Regression</a:t>
            </a:r>
            <a:endParaRPr sz="1500" dirty="0"/>
          </a:p>
        </p:txBody>
      </p:sp>
      <p:sp>
        <p:nvSpPr>
          <p:cNvPr id="7" name="Google Shape;237;p29">
            <a:extLst>
              <a:ext uri="{FF2B5EF4-FFF2-40B4-BE49-F238E27FC236}">
                <a16:creationId xmlns:a16="http://schemas.microsoft.com/office/drawing/2014/main" id="{0FEE7A3C-3BF4-8AC5-38E9-75B7A4127537}"/>
              </a:ext>
            </a:extLst>
          </p:cNvPr>
          <p:cNvSpPr txBox="1">
            <a:spLocks/>
          </p:cNvSpPr>
          <p:nvPr/>
        </p:nvSpPr>
        <p:spPr>
          <a:xfrm>
            <a:off x="5305425" y="137049"/>
            <a:ext cx="3562600" cy="3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500" dirty="0"/>
              <a:t>Model 2. Gradient Boosting Regression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9A5C2693-2864-3439-5026-C574D4155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31979"/>
          <a:stretch>
            <a:fillRect/>
          </a:stretch>
        </p:blipFill>
        <p:spPr bwMode="auto">
          <a:xfrm>
            <a:off x="438150" y="766762"/>
            <a:ext cx="8020050" cy="40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idx="4294967295"/>
          </p:nvPr>
        </p:nvSpPr>
        <p:spPr>
          <a:xfrm>
            <a:off x="1402125" y="409350"/>
            <a:ext cx="6661500" cy="4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</a:rPr>
              <a:t>Outline</a:t>
            </a:r>
            <a:endParaRPr sz="3600" b="1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2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lang="en" sz="2300" dirty="0">
                <a:solidFill>
                  <a:schemeClr val="lt2"/>
                </a:solidFill>
              </a:rPr>
              <a:t>Introduction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Data Cleaning &amp; Preprocessing 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>
              <a:lnSpc>
                <a:spcPct val="115000"/>
              </a:lnSpc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Exploration Data Analysis &amp; Visualization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Feature Engineering 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Model Training &amp; Evaluation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Summary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8251800" y="0"/>
            <a:ext cx="892200" cy="115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127825" y="343250"/>
            <a:ext cx="3004500" cy="17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/>
              <a:t>Model Evaluation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 dirty="0"/>
              <a:t> </a:t>
            </a:r>
            <a:endParaRPr sz="2300" dirty="0"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94075" y="2071550"/>
            <a:ext cx="22164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Evaluation Metrics:</a:t>
            </a:r>
            <a:endParaRPr sz="1600" b="1"/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R^2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MSE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RMSE</a:t>
            </a:r>
            <a:endParaRPr sz="1400"/>
          </a:p>
        </p:txBody>
      </p:sp>
      <p:sp>
        <p:nvSpPr>
          <p:cNvPr id="259" name="Google Shape;259;p31"/>
          <p:cNvSpPr txBox="1"/>
          <p:nvPr/>
        </p:nvSpPr>
        <p:spPr>
          <a:xfrm>
            <a:off x="3290700" y="220150"/>
            <a:ext cx="3612300" cy="4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Evaluation </a:t>
            </a: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Criteria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R^2 determines the proportion of variance in the target/label variable that can be explained by independent variables. Therefore,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higher the better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MSE represents mean squared error. It indicates the average squared difference between the estimated values and the actual value. Therefore,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lower the better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0 means the model is perfect.  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RMSE measures measures the average difference between values predicted by a model and the actual values. Therefore,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lower values indicate better fit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375" y="2388429"/>
            <a:ext cx="1447301" cy="98288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379" y="3843400"/>
            <a:ext cx="1447295" cy="10383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7375" y="901402"/>
            <a:ext cx="1447300" cy="88794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4064450" y="732075"/>
            <a:ext cx="4878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➢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According to MSE, RMSE, and R square, the Random Forest Regression performance better than Gradient Boosting Regression.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6F1B4E8-C37B-12B9-930F-6BD683C7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5" y="94548"/>
            <a:ext cx="3351275" cy="23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C7A57E1-5570-E8D8-CAF3-9D4DEC22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5" y="2571750"/>
            <a:ext cx="3436437" cy="24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983B3F3-C452-499A-77E5-A71D6BA8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3436437" cy="24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369425" y="128575"/>
            <a:ext cx="726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Follow- up Analysis: Feature Importance in Random Forest Regression</a:t>
            </a:r>
            <a:endParaRPr sz="16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75" y="710750"/>
            <a:ext cx="5255751" cy="3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/>
        </p:nvSpPr>
        <p:spPr>
          <a:xfrm>
            <a:off x="6172199" y="1821175"/>
            <a:ext cx="2409825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 5 Features:</a:t>
            </a:r>
            <a:endParaRPr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Closest_primary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Closest_highway </a:t>
            </a: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wind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road_type_motorway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road_type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_ residential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B5601CD-7203-6F79-438E-AE0865C2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75" y="1197125"/>
            <a:ext cx="3464040" cy="39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DAC30A6-DCED-47B5-C1A5-4AC00BEF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" y="104011"/>
            <a:ext cx="4256088" cy="49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275C4-8044-CB42-AFDE-DF0805088DAC}"/>
              </a:ext>
            </a:extLst>
          </p:cNvPr>
          <p:cNvSpPr txBox="1"/>
          <p:nvPr/>
        </p:nvSpPr>
        <p:spPr>
          <a:xfrm>
            <a:off x="5029201" y="581025"/>
            <a:ext cx="38290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Findings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Traffic proximity dominates NO₂ prediction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Wind speed strongly reduce NO₂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Residential and open-space areas correspond to lower NO₂, while commercial and industrial zones contribute modestly to higher NO₂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Meteorological and demographic factors amplify patterns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1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A44656E-15BE-B1B5-4948-F4C0D480B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385763"/>
            <a:ext cx="63150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0A86357-6A94-1C7D-00D3-99B5F53C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5763"/>
            <a:ext cx="60483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8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711FAA0-C548-85FC-A1DC-6B272EC0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85763"/>
            <a:ext cx="63055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32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56700" y="1786550"/>
            <a:ext cx="2808000" cy="11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/>
              <a:t>Summary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B3A32-767F-8571-2DAF-38AB00B88E77}"/>
              </a:ext>
            </a:extLst>
          </p:cNvPr>
          <p:cNvSpPr txBox="1"/>
          <p:nvPr/>
        </p:nvSpPr>
        <p:spPr>
          <a:xfrm>
            <a:off x="3409951" y="468659"/>
            <a:ext cx="5610224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Traffic-related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Distance from motorways and highways is the most influential factor lowering NO₂, confirming that vehicular emissions dominate NO₂ patterns. For example, being farther than ~800 m from a highway reduces NO₂ concentration, less exposure to vehicle exhaust. No nearby primary road also contributes to cleaner air.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 use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Residential zones are cleaner; non-residential or mixed-use zones raise NO₂, likely due to industrial or commercial sources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Meteorological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Low temperature and weak wind slightly reduce predicted NO₂ in this instance, though the wind effect could vary regionally.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reliability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The strongest LIME coefficients (around −4.5 to −5.0) belong to traffic proximity features, suggesting the regression model heavily relies on spatial road network variables to estimate NO₂.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>
            <a:spLocks noGrp="1"/>
          </p:cNvSpPr>
          <p:nvPr>
            <p:ph type="ctrTitle" idx="4294967295"/>
          </p:nvPr>
        </p:nvSpPr>
        <p:spPr>
          <a:xfrm>
            <a:off x="535377" y="1395450"/>
            <a:ext cx="7592700" cy="11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</a:rPr>
              <a:t>Thank you!</a:t>
            </a:r>
            <a:endParaRPr sz="6000" b="1" dirty="0">
              <a:solidFill>
                <a:schemeClr val="accent4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4294967295"/>
          </p:nvPr>
        </p:nvSpPr>
        <p:spPr>
          <a:xfrm>
            <a:off x="4331727" y="3854869"/>
            <a:ext cx="50340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Feel free to contact me at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Lin.jobapply@gmail.com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https://github.com/DoreenDoreen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02" y="4346307"/>
            <a:ext cx="235600" cy="22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077" y="4710675"/>
            <a:ext cx="281150" cy="2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618150"/>
            <a:ext cx="82221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/>
              <a:t>Introduction</a:t>
            </a:r>
            <a:endParaRPr sz="3400" b="1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63554"/>
            <a:ext cx="8500800" cy="3094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goal </a:t>
            </a:r>
            <a:r>
              <a:rPr lang="en" dirty="0">
                <a:solidFill>
                  <a:schemeClr val="dk2"/>
                </a:solidFill>
              </a:rPr>
              <a:t>for this machine learning project is to analyze and predict </a:t>
            </a:r>
            <a:r>
              <a:rPr lang="en-US" dirty="0">
                <a:solidFill>
                  <a:schemeClr val="dk2"/>
                </a:solidFill>
              </a:rPr>
              <a:t>NO2 concentration level at San Francisco</a:t>
            </a:r>
            <a:r>
              <a:rPr lang="en" dirty="0">
                <a:solidFill>
                  <a:schemeClr val="dk2"/>
                </a:solidFill>
              </a:rPr>
              <a:t>, identify impacted elements,  and provide reliable suggestions to</a:t>
            </a:r>
            <a:r>
              <a:rPr lang="en-US" dirty="0">
                <a:solidFill>
                  <a:schemeClr val="dk2"/>
                </a:solidFill>
              </a:rPr>
              <a:t> help local residents identify and maintain a healthy living environment</a:t>
            </a:r>
            <a:r>
              <a:rPr lang="en" dirty="0">
                <a:solidFill>
                  <a:schemeClr val="dk2"/>
                </a:solidFill>
              </a:rPr>
              <a:t>.  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Dataset Information</a:t>
            </a:r>
            <a:r>
              <a:rPr lang="en" dirty="0">
                <a:solidFill>
                  <a:schemeClr val="dk2"/>
                </a:solidFill>
              </a:rPr>
              <a:t>:</a:t>
            </a:r>
            <a:r>
              <a:rPr lang="en" sz="1400" dirty="0">
                <a:solidFill>
                  <a:schemeClr val="dk2"/>
                </a:solidFill>
              </a:rPr>
              <a:t> </a:t>
            </a:r>
            <a:endParaRPr sz="1400" dirty="0">
              <a:solidFill>
                <a:schemeClr val="dk2"/>
              </a:solidFill>
            </a:endParaRPr>
          </a:p>
          <a:p>
            <a:pPr marL="914400" lvl="0">
              <a:buClr>
                <a:srgbClr val="0000FF"/>
              </a:buClr>
              <a:buFont typeface="Calibri"/>
              <a:buChar char="➔"/>
            </a:pPr>
            <a:r>
              <a:rPr lang="en-US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geospatial, environment, health-related 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features  </a:t>
            </a:r>
            <a:endParaRPr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>
              <a:buClr>
                <a:srgbClr val="0000FF"/>
              </a:buClr>
              <a:buFont typeface="Calibri"/>
              <a:buChar char="➔"/>
            </a:pP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</a:t>
            </a:r>
            <a:r>
              <a:rPr lang="en-US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18k+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rows and 17 columns (</a:t>
            </a:r>
            <a:r>
              <a:rPr lang="en" sz="15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More feature information see next page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05475" y="24050"/>
            <a:ext cx="2547250" cy="79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Feature Preview</a:t>
            </a:r>
            <a:endParaRPr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6" name="Google Shape;86;p16"/>
          <p:cNvGraphicFramePr/>
          <p:nvPr>
            <p:extLst>
              <p:ext uri="{D42A27DB-BD31-4B8C-83A1-F6EECF244321}">
                <p14:modId xmlns:p14="http://schemas.microsoft.com/office/powerpoint/2010/main" val="1565846543"/>
              </p:ext>
            </p:extLst>
          </p:nvPr>
        </p:nvGraphicFramePr>
        <p:xfrm>
          <a:off x="485775" y="562850"/>
          <a:ext cx="7374500" cy="4514145"/>
        </p:xfrm>
        <a:graphic>
          <a:graphicData uri="http://schemas.openxmlformats.org/drawingml/2006/table">
            <a:tbl>
              <a:tblPr>
                <a:noFill/>
                <a:tableStyleId>{93CD6B5D-8438-4673-9A81-599840EFD767}</a:tableStyleId>
              </a:tblPr>
              <a:tblGrid>
                <a:gridCol w="73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948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</a:t>
                      </a:r>
                      <a:endParaRPr sz="1200" b="1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311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NO value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Nitric Oxide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NO2 value 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Nitrogen Dioxide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PM2p5 value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Fine Particulate Matter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geometry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Combining longitude and latitude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r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oad_type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Road types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zone -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Zone types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 err="1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tract_name</a:t>
                      </a: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the name of a census tract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GEOID -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G</a:t>
                      </a:r>
                      <a:r>
                        <a:rPr lang="en-US" sz="1200" dirty="0"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eographic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ID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state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State number                                                                          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 err="1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pop_den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Population density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wind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wind speed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temp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Temperature (Celsius)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Longitude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geographic coordinate that tells you how far east or west a location is from the Prime Meridian (0°)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Latitude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geographic coordinate that tells you how far north or south a location is from the Equator (0°)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Respiratory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severity level related to respiratory health</a:t>
                      </a:r>
                      <a:endParaRPr lang="en"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Pt_CANCR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Cancer Risk Probability Range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                                 </a:t>
                      </a:r>
                      <a:endParaRPr sz="1500" dirty="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Google Shape;87;p16"/>
          <p:cNvSpPr txBox="1"/>
          <p:nvPr/>
        </p:nvSpPr>
        <p:spPr>
          <a:xfrm>
            <a:off x="3128375" y="93350"/>
            <a:ext cx="47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(6 categorical variables, 11 numerical variables)</a:t>
            </a:r>
            <a:endParaRPr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Preparation / Cleaning</a:t>
            </a:r>
            <a:endParaRPr b="1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74350" y="1802625"/>
            <a:ext cx="7379000" cy="310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b="1" dirty="0">
                <a:solidFill>
                  <a:schemeClr val="dk2"/>
                </a:solidFill>
              </a:rPr>
              <a:t>Missing Data </a:t>
            </a:r>
            <a:endParaRPr sz="1500" b="1" dirty="0">
              <a:solidFill>
                <a:schemeClr val="dk2"/>
              </a:solidFill>
            </a:endParaRP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" sz="1500" dirty="0">
                <a:solidFill>
                  <a:schemeClr val="dk2"/>
                </a:solidFill>
              </a:rPr>
              <a:t>Missingness Solution     </a:t>
            </a:r>
            <a:r>
              <a:rPr lang="en" sz="1800" b="1" dirty="0">
                <a:solidFill>
                  <a:schemeClr val="dk2"/>
                </a:solidFill>
              </a:rPr>
              <a:t>⇒</a:t>
            </a:r>
            <a:r>
              <a:rPr lang="en" sz="1800" dirty="0">
                <a:solidFill>
                  <a:schemeClr val="dk2"/>
                </a:solidFill>
              </a:rPr>
              <a:t>  </a:t>
            </a:r>
            <a:r>
              <a:rPr lang="en-US" sz="1600" dirty="0">
                <a:solidFill>
                  <a:schemeClr val="dk2"/>
                </a:solidFill>
              </a:rPr>
              <a:t>Listwise deletion</a:t>
            </a:r>
          </a:p>
          <a:p>
            <a:pPr lvl="0" indent="-323850">
              <a:buClr>
                <a:schemeClr val="dk2"/>
              </a:buClr>
              <a:buSzPts val="1500"/>
            </a:pPr>
            <a:r>
              <a:rPr lang="en-US" sz="1500" b="1" dirty="0">
                <a:solidFill>
                  <a:schemeClr val="dk2"/>
                </a:solidFill>
              </a:rPr>
              <a:t>Duplicates 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-US" sz="1500" dirty="0">
                <a:solidFill>
                  <a:schemeClr val="dk2"/>
                </a:solidFill>
              </a:rPr>
              <a:t>Solution     </a:t>
            </a:r>
            <a:r>
              <a:rPr lang="en-US" sz="1800" b="1" dirty="0">
                <a:solidFill>
                  <a:schemeClr val="dk2"/>
                </a:solidFill>
              </a:rPr>
              <a:t>⇒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Removed duplicated records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endParaRPr lang="en-US" sz="1500" b="1" dirty="0">
              <a:solidFill>
                <a:schemeClr val="dk2"/>
              </a:solidFill>
            </a:endParaRPr>
          </a:p>
          <a:p>
            <a:pPr lvl="0" indent="-323850">
              <a:buClr>
                <a:schemeClr val="dk2"/>
              </a:buClr>
              <a:buSzPts val="1500"/>
            </a:pPr>
            <a:r>
              <a:rPr lang="en-US" sz="1500" b="1" dirty="0">
                <a:solidFill>
                  <a:schemeClr val="dk2"/>
                </a:solidFill>
              </a:rPr>
              <a:t>Outliers 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-US" sz="1600" dirty="0">
                <a:solidFill>
                  <a:schemeClr val="dk2"/>
                </a:solidFill>
              </a:rPr>
              <a:t>Boxplots</a:t>
            </a:r>
            <a:endParaRPr sz="1500" b="1" dirty="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42FA3-BE80-7976-0935-DEDB7141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849" y="3181350"/>
            <a:ext cx="4848293" cy="1787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85825" y="2105025"/>
            <a:ext cx="7000875" cy="188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1"/>
                </a:solidFill>
              </a:rPr>
              <a:t>Data Exploration</a:t>
            </a:r>
            <a:br>
              <a:rPr lang="en" sz="4000" b="1" dirty="0">
                <a:solidFill>
                  <a:schemeClr val="accent1"/>
                </a:solidFill>
              </a:rPr>
            </a:br>
            <a:r>
              <a:rPr lang="en" sz="4000" b="1" dirty="0">
                <a:solidFill>
                  <a:schemeClr val="accent1"/>
                </a:solidFill>
              </a:rPr>
              <a:t>&amp;</a:t>
            </a:r>
            <a:br>
              <a:rPr lang="en" sz="4000" b="1" dirty="0">
                <a:solidFill>
                  <a:schemeClr val="accent1"/>
                </a:solidFill>
              </a:rPr>
            </a:br>
            <a:r>
              <a:rPr lang="en" sz="4000" b="1" dirty="0">
                <a:solidFill>
                  <a:schemeClr val="accent1"/>
                </a:solidFill>
              </a:rPr>
              <a:t>Visualization</a:t>
            </a:r>
            <a:endParaRPr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0BA432-CA58-76BE-64B0-69395DEB4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Map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51E3E-35ED-EED4-541B-193A2227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" y="154666"/>
            <a:ext cx="4514850" cy="41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6D128-742B-C345-1EAF-DF6011DBF1C8}"/>
              </a:ext>
            </a:extLst>
          </p:cNvPr>
          <p:cNvSpPr txBox="1"/>
          <p:nvPr/>
        </p:nvSpPr>
        <p:spPr>
          <a:xfrm>
            <a:off x="1323975" y="4286250"/>
            <a:ext cx="20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Highway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CBCC35-F65A-C879-9F3C-D3B8922F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4667"/>
            <a:ext cx="4200525" cy="41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2E3E4-3342-ED0B-23DF-2223CEF1AFB2}"/>
              </a:ext>
            </a:extLst>
          </p:cNvPr>
          <p:cNvSpPr txBox="1"/>
          <p:nvPr/>
        </p:nvSpPr>
        <p:spPr>
          <a:xfrm>
            <a:off x="5736907" y="4286250"/>
            <a:ext cx="2702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Primary road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9B24B-A7B1-AC8E-BB67-2B48DDEA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Map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1C720-E1A0-6005-48CE-1981A9D7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52400"/>
            <a:ext cx="4267200" cy="41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B4CF3A-C62E-80E6-B501-91D494B4E1AC}"/>
              </a:ext>
            </a:extLst>
          </p:cNvPr>
          <p:cNvSpPr txBox="1"/>
          <p:nvPr/>
        </p:nvSpPr>
        <p:spPr>
          <a:xfrm>
            <a:off x="1066800" y="4286248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Secondary road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7CB3B8-F9D8-D807-0F7B-99C557986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01" y="152400"/>
            <a:ext cx="4618949" cy="413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40C3F-DB6A-CDB5-8A83-C8AA0766A9CD}"/>
              </a:ext>
            </a:extLst>
          </p:cNvPr>
          <p:cNvSpPr txBox="1"/>
          <p:nvPr/>
        </p:nvSpPr>
        <p:spPr>
          <a:xfrm>
            <a:off x="5467352" y="4283552"/>
            <a:ext cx="247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Tertiary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road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2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0" y="0"/>
            <a:ext cx="6463400" cy="58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302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2000" b="1" dirty="0">
                <a:solidFill>
                  <a:schemeClr val="accent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Correlation Matrix</a:t>
            </a:r>
            <a:endParaRPr sz="2000" b="1" dirty="0">
              <a:solidFill>
                <a:schemeClr val="accent1"/>
              </a:solidFill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DFE36B-D899-5ED2-5B8E-BFF557B9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/>
          <a:stretch>
            <a:fillRect/>
          </a:stretch>
        </p:blipFill>
        <p:spPr bwMode="auto">
          <a:xfrm>
            <a:off x="666749" y="504826"/>
            <a:ext cx="7467601" cy="46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792</Words>
  <Application>Microsoft Office PowerPoint</Application>
  <PresentationFormat>On-screen Show (16:9)</PresentationFormat>
  <Paragraphs>132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Arial</vt:lpstr>
      <vt:lpstr>Roboto</vt:lpstr>
      <vt:lpstr>Material</vt:lpstr>
      <vt:lpstr>Healthy Home Prediction &amp; Spatial Data Analysis and Visualization</vt:lpstr>
      <vt:lpstr>Outline  Introduction Data Cleaning &amp; Preprocessing  Exploration Data Analysis &amp; Visualization Feature Engineering  Model Training &amp; Evaluation Summary </vt:lpstr>
      <vt:lpstr>Introduction</vt:lpstr>
      <vt:lpstr>PowerPoint Presentation</vt:lpstr>
      <vt:lpstr>Data Preparation / Cleaning</vt:lpstr>
      <vt:lpstr>Data Exploration &amp;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</vt:lpstr>
      <vt:lpstr>Model Training  </vt:lpstr>
      <vt:lpstr>PowerPoint Presentation</vt:lpstr>
      <vt:lpstr>Model Evaluation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 MA</dc:creator>
  <cp:lastModifiedBy>Lin Ma</cp:lastModifiedBy>
  <cp:revision>6</cp:revision>
  <dcterms:modified xsi:type="dcterms:W3CDTF">2025-11-26T06:33:26Z</dcterms:modified>
</cp:coreProperties>
</file>